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02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3" r:id="rId14"/>
    <p:sldId id="268" r:id="rId15"/>
    <p:sldId id="304" r:id="rId16"/>
    <p:sldId id="270" r:id="rId17"/>
    <p:sldId id="272" r:id="rId18"/>
    <p:sldId id="305" r:id="rId19"/>
    <p:sldId id="274" r:id="rId20"/>
    <p:sldId id="306" r:id="rId21"/>
    <p:sldId id="276" r:id="rId22"/>
    <p:sldId id="277" r:id="rId23"/>
    <p:sldId id="307" r:id="rId24"/>
    <p:sldId id="278" r:id="rId25"/>
    <p:sldId id="309" r:id="rId26"/>
    <p:sldId id="308" r:id="rId27"/>
    <p:sldId id="281" r:id="rId28"/>
    <p:sldId id="27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3112"/>
  </p:normalViewPr>
  <p:slideViewPr>
    <p:cSldViewPr snapToGrid="0">
      <p:cViewPr varScale="1">
        <p:scale>
          <a:sx n="60" d="100"/>
          <a:sy n="60" d="100"/>
        </p:scale>
        <p:origin x="5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Festivals around the world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435431" y="2188865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Vocabulary</a:t>
          </a:r>
        </a:p>
      </dsp:txBody>
      <dsp:txXfrm>
        <a:off x="435431" y="2188865"/>
        <a:ext cx="1860703" cy="1870128"/>
      </dsp:txXfrm>
    </dsp:sp>
    <dsp:sp modelId="{F88AC81A-2BC5-4E80-A859-27A859164080}">
      <dsp:nvSpPr>
        <dsp:cNvPr id="0" name=""/>
        <dsp:cNvSpPr/>
      </dsp:nvSpPr>
      <dsp:spPr>
        <a:xfrm>
          <a:off x="435431" y="1156"/>
          <a:ext cx="6202344" cy="187012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Topic of the unit</a:t>
          </a:r>
        </a:p>
      </dsp:txBody>
      <dsp:txXfrm>
        <a:off x="435431" y="1156"/>
        <a:ext cx="1860703" cy="1870128"/>
      </dsp:txXfrm>
    </dsp:sp>
    <dsp:sp modelId="{900A6C8C-2B7C-4F16-8523-B2C8E70FE539}">
      <dsp:nvSpPr>
        <dsp:cNvPr id="0" name=""/>
        <dsp:cNvSpPr/>
      </dsp:nvSpPr>
      <dsp:spPr>
        <a:xfrm>
          <a:off x="2766334" y="159946"/>
          <a:ext cx="3277194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Festivals around the world</a:t>
          </a:r>
        </a:p>
      </dsp:txBody>
      <dsp:txXfrm>
        <a:off x="2812842" y="206454"/>
        <a:ext cx="3184178" cy="1494887"/>
      </dsp:txXfrm>
    </dsp:sp>
    <dsp:sp modelId="{4F25D1CD-CD2D-4831-80B6-B15A0B4A4043}">
      <dsp:nvSpPr>
        <dsp:cNvPr id="0" name=""/>
        <dsp:cNvSpPr/>
      </dsp:nvSpPr>
      <dsp:spPr>
        <a:xfrm>
          <a:off x="4359211" y="174785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766334" y="2383011"/>
          <a:ext cx="3277194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u="none" strike="noStrike" kern="1200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Festivals</a:t>
          </a:r>
          <a:endParaRPr lang="en-US" sz="3100" kern="1200" dirty="0"/>
        </a:p>
      </dsp:txBody>
      <dsp:txXfrm>
        <a:off x="2812842" y="2429519"/>
        <a:ext cx="3184178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82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019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588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73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0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0" name="Google Shape;42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8.jp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loat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223399" y="3252092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fləʊt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0859A-9DA6-5F49-93FB-5FD841B7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710" y="1882630"/>
            <a:ext cx="5677856" cy="3200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arade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iễu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hành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2500132" y="3252092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pəˈreɪd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F6BBB-097F-1E41-AF67-B0AA8B21D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03" y="2026790"/>
            <a:ext cx="5666097" cy="3220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east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ữa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tiệc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2500132" y="3252092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</a:t>
            </a:r>
            <a:r>
              <a:rPr lang="en-US" sz="2000" b="1" dirty="0" err="1">
                <a:solidFill>
                  <a:srgbClr val="00B050"/>
                </a:solidFill>
              </a:rPr>
              <a:t>fiːst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32B05-2076-C645-975C-48E95127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466828"/>
            <a:ext cx="6057751" cy="4032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107663" y="20269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ireworks display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697780" y="4494813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pháo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hoa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1312294" y="3851904"/>
            <a:ext cx="28218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fɑɪərˌwɜrks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err="1">
                <a:solidFill>
                  <a:srgbClr val="00B050"/>
                </a:solidFill>
              </a:rPr>
              <a:t>dɪˈspleɪ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05BAF-4BE1-4B44-9648-61ACEAA6F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056" y="1710467"/>
            <a:ext cx="6580782" cy="44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3"/>
          <p:cNvGraphicFramePr/>
          <p:nvPr>
            <p:extLst>
              <p:ext uri="{D42A27DB-BD31-4B8C-83A1-F6EECF244321}">
                <p14:modId xmlns:p14="http://schemas.microsoft.com/office/powerpoint/2010/main" val="4271029975"/>
              </p:ext>
            </p:extLst>
          </p:nvPr>
        </p:nvGraphicFramePr>
        <p:xfrm>
          <a:off x="1280160" y="1524000"/>
          <a:ext cx="9399925" cy="4951000"/>
        </p:xfrm>
        <a:graphic>
          <a:graphicData uri="http://schemas.openxmlformats.org/drawingml/2006/table">
            <a:tbl>
              <a:tblPr firstRow="1" bandRow="1">
                <a:noFill/>
                <a:tableStyleId>{F957B026-A52B-4486-8F3D-03B5434FDEE7}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13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25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79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fəʊk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ˌ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dɑːns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múa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nhảy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dân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gian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kɒs.tʃuːm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phục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fləʊt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sz="25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pəˈreɪd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</a:t>
                      </a:r>
                      <a:r>
                        <a:rPr lang="en-US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5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hành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fiːst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</a:t>
                      </a:r>
                      <a:r>
                        <a:rPr lang="en-US" sz="24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tiệc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vi-VN" sz="25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sz="25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fɑɪərˌwɜrks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dɪˈspleɪ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sz="24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vi-VN" sz="25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sz="25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458159921"/>
                  </a:ext>
                </a:extLst>
              </a:tr>
            </a:tbl>
          </a:graphicData>
        </a:graphic>
      </p:graphicFrame>
      <p:pic>
        <p:nvPicPr>
          <p:cNvPr id="232" name="Google Shape;2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211024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1008026" y="1191694"/>
            <a:ext cx="80226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8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87067" y="115075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539852" y="1076102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14CF3F-541D-D845-9648-2744B585B696}"/>
              </a:ext>
            </a:extLst>
          </p:cNvPr>
          <p:cNvSpPr/>
          <p:nvPr/>
        </p:nvSpPr>
        <p:spPr>
          <a:xfrm>
            <a:off x="487067" y="2709275"/>
            <a:ext cx="7575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4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have students get</a:t>
            </a:r>
            <a:r>
              <a:rPr lang="vi-VN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know </a:t>
            </a: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topic.</a:t>
            </a:r>
            <a:endParaRPr lang="en-US" sz="24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AEEAB-CB14-3A4E-B418-ED4CD753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698" y="2709275"/>
            <a:ext cx="5803302" cy="38688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7067" y="2429349"/>
            <a:ext cx="4650990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practise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reading and listening for specific information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908B-2347-6044-B9FA-8DABE5ED3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04" y="2261721"/>
            <a:ext cx="6248400" cy="3517900"/>
          </a:xfrm>
          <a:prstGeom prst="rect">
            <a:avLst/>
          </a:prstGeom>
        </p:spPr>
      </p:pic>
      <p:sp>
        <p:nvSpPr>
          <p:cNvPr id="11" name="Google Shape;289;p17">
            <a:extLst>
              <a:ext uri="{FF2B5EF4-FFF2-40B4-BE49-F238E27FC236}">
                <a16:creationId xmlns:a16="http://schemas.microsoft.com/office/drawing/2014/main" id="{1985F96E-4624-4147-AB2C-89E2F815F23E}"/>
              </a:ext>
            </a:extLst>
          </p:cNvPr>
          <p:cNvSpPr txBox="1"/>
          <p:nvPr/>
        </p:nvSpPr>
        <p:spPr>
          <a:xfrm>
            <a:off x="1099930" y="1083306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"/>
          <p:cNvSpPr txBox="1"/>
          <p:nvPr/>
        </p:nvSpPr>
        <p:spPr>
          <a:xfrm>
            <a:off x="1099930" y="1083306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b="1" dirty="0"/>
              <a:t>Read the conversation again. Who did the following activities? Tick (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r>
              <a:rPr lang="en-US" sz="2400" b="1" dirty="0"/>
              <a:t>) the correct column. Sometimes you need to tick both. </a:t>
            </a:r>
            <a:endParaRPr lang="en-US" sz="2400" dirty="0"/>
          </a:p>
        </p:txBody>
      </p:sp>
      <p:sp>
        <p:nvSpPr>
          <p:cNvPr id="290" name="Google Shape;290;p17"/>
          <p:cNvSpPr/>
          <p:nvPr/>
        </p:nvSpPr>
        <p:spPr>
          <a:xfrm>
            <a:off x="371061" y="1188330"/>
            <a:ext cx="707743" cy="707845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349935" y="1173696"/>
            <a:ext cx="7077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C2CDDA-B47C-2849-8985-0E448D786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70553"/>
              </p:ext>
            </p:extLst>
          </p:nvPr>
        </p:nvGraphicFramePr>
        <p:xfrm>
          <a:off x="371061" y="2166612"/>
          <a:ext cx="11526897" cy="2743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933843">
                  <a:extLst>
                    <a:ext uri="{9D8B030D-6E8A-4147-A177-3AD203B41FA5}">
                      <a16:colId xmlns:a16="http://schemas.microsoft.com/office/drawing/2014/main" val="2288555884"/>
                    </a:ext>
                  </a:extLst>
                </a:gridCol>
                <a:gridCol w="1818042">
                  <a:extLst>
                    <a:ext uri="{9D8B030D-6E8A-4147-A177-3AD203B41FA5}">
                      <a16:colId xmlns:a16="http://schemas.microsoft.com/office/drawing/2014/main" val="957148789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1211935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Mark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99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Australia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6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went to the Tulip Festival in the Netherlands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tried Dutch food and drinks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94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watched traditional Dutch dancing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05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saw tulip floats </a:t>
                      </a:r>
                      <a:endParaRPr lang="en-US" sz="24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6766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F059A4-2C68-1549-862C-2FED36D1600E}"/>
              </a:ext>
            </a:extLst>
          </p:cNvPr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E54647-BB62-DD4D-8DDD-BB2709EA80FB}"/>
              </a:ext>
            </a:extLst>
          </p:cNvPr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101255-8DE1-8C4C-8D27-61B6FB702716}"/>
              </a:ext>
            </a:extLst>
          </p:cNvPr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384BEB-99CF-5D4A-9E63-9396D7F0882B}"/>
              </a:ext>
            </a:extLst>
          </p:cNvPr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1262C2-46C9-B949-80EB-CA28FBD98C65}"/>
              </a:ext>
            </a:extLst>
          </p:cNvPr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FC56C-9100-174D-A7FD-047CA2B1293B}"/>
              </a:ext>
            </a:extLst>
          </p:cNvPr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487067" y="1157239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" name="Google Shape;348;p19"/>
          <p:cNvSpPr/>
          <p:nvPr/>
        </p:nvSpPr>
        <p:spPr>
          <a:xfrm>
            <a:off x="539852" y="2665684"/>
            <a:ext cx="4853954" cy="232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lang="en-US"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introduce some more vocabulary related to the topic festivals.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lang="en-US"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198F24-B0CD-2C4F-B190-6C4D1C391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204" y="2261721"/>
            <a:ext cx="624840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5" y="253841"/>
              <a:ext cx="93172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</a:t>
              </a:r>
              <a:r>
                <a:rPr lang="en-US" sz="40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AROUND THE WORLD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7331E5-71C4-2340-B574-C4B5DD048FF5}"/>
              </a:ext>
            </a:extLst>
          </p:cNvPr>
          <p:cNvGrpSpPr/>
          <p:nvPr/>
        </p:nvGrpSpPr>
        <p:grpSpPr>
          <a:xfrm>
            <a:off x="390200" y="1372880"/>
            <a:ext cx="8244445" cy="1588622"/>
            <a:chOff x="5005303" y="1316531"/>
            <a:chExt cx="8244445" cy="1588622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914048" y="2320153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79B2DF-F467-A740-AFB1-6B5AFE3F5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9556"/>
            <a:ext cx="12194972" cy="40507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98A9C-2245-FE4D-861E-96E8F2F35709}"/>
              </a:ext>
            </a:extLst>
          </p:cNvPr>
          <p:cNvGrpSpPr/>
          <p:nvPr/>
        </p:nvGrpSpPr>
        <p:grpSpPr>
          <a:xfrm>
            <a:off x="175096" y="1061661"/>
            <a:ext cx="11370706" cy="707886"/>
            <a:chOff x="645698" y="1091102"/>
            <a:chExt cx="11370706" cy="707886"/>
          </a:xfrm>
        </p:grpSpPr>
        <p:sp>
          <p:nvSpPr>
            <p:cNvPr id="343" name="Google Shape;343;p19"/>
            <p:cNvSpPr txBox="1"/>
            <p:nvPr/>
          </p:nvSpPr>
          <p:spPr>
            <a:xfrm>
              <a:off x="1201089" y="1215971"/>
              <a:ext cx="1081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b="1" dirty="0"/>
                <a:t>Write a word or phrase from the box under each picture. </a:t>
              </a:r>
              <a:endParaRPr lang="en-US" sz="2800" dirty="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645698" y="1215971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5" name="Google Shape;345;p19"/>
            <p:cNvSpPr txBox="1"/>
            <p:nvPr/>
          </p:nvSpPr>
          <p:spPr>
            <a:xfrm>
              <a:off x="698483" y="1091102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6" name="Google Shape;3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49069"/>
              </p:ext>
            </p:extLst>
          </p:nvPr>
        </p:nvGraphicFramePr>
        <p:xfrm>
          <a:off x="730487" y="1769547"/>
          <a:ext cx="10815315" cy="45720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1081531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costumes           feast           float           fireworks display           parade          folk dance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6E5F3CD-481C-1642-86D1-BAF562F1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51" y="2347150"/>
            <a:ext cx="2144627" cy="13699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1267502" y="377341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costumes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feast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float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fireworks display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9" y="6260076"/>
            <a:ext cx="2418326" cy="57785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folk 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9C472-E8C9-AC4B-B2C7-96C90B8C1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77" y="2336982"/>
            <a:ext cx="1215092" cy="1372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17548-6317-5748-B1FF-5E9517AF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025" y="2376308"/>
            <a:ext cx="1913593" cy="132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62FE6-DB6A-534D-89EC-0F1FD3DA7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50" y="4797830"/>
            <a:ext cx="2144627" cy="146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A8E50-673B-7B4F-8166-7F409DBC4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840" y="4771106"/>
            <a:ext cx="2080788" cy="1444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9E8BC-A61A-384E-B99A-FA7A98CD8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160" y="4797830"/>
            <a:ext cx="2119322" cy="14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18D2E0-09F6-A246-9F8C-80F19839DD20}"/>
              </a:ext>
            </a:extLst>
          </p:cNvPr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7" name="Google Shape;39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Aim of the task: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practise the words/phrases in 3.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854DA-3A5F-294D-A80A-C36D4C117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256" y="2620724"/>
            <a:ext cx="5285591" cy="33034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776FD9-B669-4240-8AE9-7961032EC94D}"/>
              </a:ext>
            </a:extLst>
          </p:cNvPr>
          <p:cNvGrpSpPr/>
          <p:nvPr/>
        </p:nvGrpSpPr>
        <p:grpSpPr>
          <a:xfrm>
            <a:off x="635557" y="1131597"/>
            <a:ext cx="11274747" cy="954067"/>
            <a:chOff x="132951" y="1060159"/>
            <a:chExt cx="11274747" cy="954067"/>
          </a:xfrm>
        </p:grpSpPr>
        <p:sp>
          <p:nvSpPr>
            <p:cNvPr id="403" name="Google Shape;403;p22"/>
            <p:cNvSpPr txBox="1"/>
            <p:nvPr/>
          </p:nvSpPr>
          <p:spPr>
            <a:xfrm>
              <a:off x="688343" y="1060159"/>
              <a:ext cx="1071935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Fill in each blank with a word or phrase from 3. You may have to change the form of the word or phrase.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05" name="Google Shape;405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8" name="Google Shape;408;p22"/>
          <p:cNvSpPr txBox="1"/>
          <p:nvPr/>
        </p:nvSpPr>
        <p:spPr>
          <a:xfrm>
            <a:off x="1138163" y="2159648"/>
            <a:ext cx="1093595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dancers performed ___________ at the Tulip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 New Year’s Eve, we went to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Lake to watch the ______________.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Tet, we usually prepare a ___________ with special food.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People hold flower ___________ in several countries to welcome the new season.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___________ carried the dancers in special ___________.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CE50B-D32C-E34F-9AE3-09D6CBB4C7C9}"/>
              </a:ext>
            </a:extLst>
          </p:cNvPr>
          <p:cNvSpPr txBox="1"/>
          <p:nvPr/>
        </p:nvSpPr>
        <p:spPr>
          <a:xfrm>
            <a:off x="4499145" y="227763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 dances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3C73A-9DB8-D14D-8B55-F23B013B90DA}"/>
              </a:ext>
            </a:extLst>
          </p:cNvPr>
          <p:cNvSpPr txBox="1"/>
          <p:nvPr/>
        </p:nvSpPr>
        <p:spPr>
          <a:xfrm>
            <a:off x="9094454" y="2828069"/>
            <a:ext cx="237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fireworks display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8F57C-81B3-6940-9C6B-7496A7B73CB6}"/>
              </a:ext>
            </a:extLst>
          </p:cNvPr>
          <p:cNvSpPr txBox="1"/>
          <p:nvPr/>
        </p:nvSpPr>
        <p:spPr>
          <a:xfrm>
            <a:off x="5620745" y="3359956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EA200-9CF1-174C-B1F3-E4999053CD47}"/>
              </a:ext>
            </a:extLst>
          </p:cNvPr>
          <p:cNvSpPr txBox="1"/>
          <p:nvPr/>
        </p:nvSpPr>
        <p:spPr>
          <a:xfrm>
            <a:off x="4196012" y="3895605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4A4929-8695-9641-957A-EE022B4A1D96}"/>
              </a:ext>
            </a:extLst>
          </p:cNvPr>
          <p:cNvSpPr txBox="1"/>
          <p:nvPr/>
        </p:nvSpPr>
        <p:spPr>
          <a:xfrm>
            <a:off x="2467743" y="4473989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CF8B5F-5789-C04E-B864-83E5124AAD42}"/>
              </a:ext>
            </a:extLst>
          </p:cNvPr>
          <p:cNvSpPr txBox="1"/>
          <p:nvPr/>
        </p:nvSpPr>
        <p:spPr>
          <a:xfrm>
            <a:off x="7577625" y="4473988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17897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What festival is it? Match each description with a festival.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50682-0722-CC43-8214-19C2E85A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730" y="1392343"/>
            <a:ext cx="1138592" cy="4023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35DD06-F22F-DA41-A568-4E41BA6B93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88593"/>
              </p:ext>
            </p:extLst>
          </p:nvPr>
        </p:nvGraphicFramePr>
        <p:xfrm>
          <a:off x="628984" y="2103739"/>
          <a:ext cx="11182912" cy="3899025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7062734">
                  <a:extLst>
                    <a:ext uri="{9D8B030D-6E8A-4147-A177-3AD203B41FA5}">
                      <a16:colId xmlns:a16="http://schemas.microsoft.com/office/drawing/2014/main" val="3377862841"/>
                    </a:ext>
                  </a:extLst>
                </a:gridCol>
                <a:gridCol w="935915">
                  <a:extLst>
                    <a:ext uri="{9D8B030D-6E8A-4147-A177-3AD203B41FA5}">
                      <a16:colId xmlns:a16="http://schemas.microsoft.com/office/drawing/2014/main" val="1092960256"/>
                    </a:ext>
                  </a:extLst>
                </a:gridCol>
                <a:gridCol w="3184263">
                  <a:extLst>
                    <a:ext uri="{9D8B030D-6E8A-4147-A177-3AD203B41FA5}">
                      <a16:colId xmlns:a16="http://schemas.microsoft.com/office/drawing/2014/main" val="4094505347"/>
                    </a:ext>
                  </a:extLst>
                </a:gridCol>
              </a:tblGrid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eat moon cakes.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La Tomatina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53965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festival, people throw tomatoes.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Cheese rolling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47252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People eat 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banh </a:t>
                      </a:r>
                      <a:r>
                        <a:rPr lang="en-US" sz="24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chung</a:t>
                      </a:r>
                      <a:r>
                        <a:rPr lang="en-US" sz="24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at this festival.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Christmas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296117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4. People decorate pine trees and give each other gifts.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d. Tet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66043"/>
                  </a:ext>
                </a:extLst>
              </a:tr>
              <a:tr h="7798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5. People chase after a wheel of cheese.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Mid-Autumn Festival 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420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974CEC-5FBC-FF4D-B2D3-3B79FB3FE241}"/>
              </a:ext>
            </a:extLst>
          </p:cNvPr>
          <p:cNvSpPr txBox="1"/>
          <p:nvPr/>
        </p:nvSpPr>
        <p:spPr>
          <a:xfrm>
            <a:off x="7855530" y="225135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B7C4B-DBA7-8C46-81C4-FA633912FFC2}"/>
              </a:ext>
            </a:extLst>
          </p:cNvPr>
          <p:cNvSpPr txBox="1"/>
          <p:nvPr/>
        </p:nvSpPr>
        <p:spPr>
          <a:xfrm>
            <a:off x="7855529" y="302318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6F310-609B-DA43-8EFE-6A352F303A68}"/>
              </a:ext>
            </a:extLst>
          </p:cNvPr>
          <p:cNvSpPr txBox="1"/>
          <p:nvPr/>
        </p:nvSpPr>
        <p:spPr>
          <a:xfrm>
            <a:off x="7855528" y="3764847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A9BD-2CAD-1946-AED6-5A51C72BC492}"/>
              </a:ext>
            </a:extLst>
          </p:cNvPr>
          <p:cNvSpPr txBox="1"/>
          <p:nvPr/>
        </p:nvSpPr>
        <p:spPr>
          <a:xfrm>
            <a:off x="7855527" y="4536674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CF7BD-BBDF-944E-8647-FDED9F4A2247}"/>
              </a:ext>
            </a:extLst>
          </p:cNvPr>
          <p:cNvSpPr txBox="1"/>
          <p:nvPr/>
        </p:nvSpPr>
        <p:spPr>
          <a:xfrm>
            <a:off x="7855526" y="5308501"/>
            <a:ext cx="1596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8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4948F-CD31-5A47-8F5D-E4603C150857}"/>
              </a:ext>
            </a:extLst>
          </p:cNvPr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641185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36080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1131589" y="1240887"/>
            <a:ext cx="24177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HOMEWORK</a:t>
            </a:r>
            <a:endParaRPr sz="3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7" name="Google Shape;417;p23"/>
          <p:cNvSpPr txBox="1"/>
          <p:nvPr/>
        </p:nvSpPr>
        <p:spPr>
          <a:xfrm>
            <a:off x="487067" y="2044046"/>
            <a:ext cx="774746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Name at leat 3 festivals around the world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Exercises in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workbook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97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2090059" y="1805792"/>
            <a:ext cx="8490856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to: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1. Knowledge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ave an overview about the topic 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Festivals </a:t>
            </a:r>
            <a:r>
              <a:rPr lang="en-US" sz="2400" i="1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around the world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 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ain vocabulary to talk about </a:t>
            </a:r>
            <a:r>
              <a:rPr lang="vi-VN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festivals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2. Core competence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evelop communication skills and cultural awareness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 collaborative and supportive in pair work and teamwork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ctively join in class activities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3. Personal qualities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d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evelop </a:t>
            </a:r>
            <a:r>
              <a:rPr lang="vi-VN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self-study skills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309021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6305380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6315706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tick the correct column.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Write the correct word or phrase from the box under each picture.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Fill in each blank with a word from 3.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Quiz. What festival is it? Match each description with a festival.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08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631570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33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1719058" y="122342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5762461" y="1176793"/>
            <a:ext cx="1883767" cy="6550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4038845" y="460862"/>
            <a:ext cx="4212526" cy="490399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5762461" y="2424251"/>
            <a:ext cx="5101482" cy="182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Stage aim: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</a:t>
            </a:r>
            <a:r>
              <a:rPr lang="vi-V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introduce and lead in the topic.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D3352-72F3-6546-B752-D0AB7D9B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67" y="2717979"/>
            <a:ext cx="3061148" cy="30611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Chatting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3668486" y="1334008"/>
            <a:ext cx="7979228" cy="45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guess the name of the festival?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Have you ever heard of this festival? What do you know about it?</a:t>
            </a:r>
            <a:endParaRPr sz="2000" dirty="0"/>
          </a:p>
        </p:txBody>
      </p:sp>
      <p:pic>
        <p:nvPicPr>
          <p:cNvPr id="154" name="Google Shape;154;p6" descr="Investigating Authentic Questions — Learning in Hand with Tony Vin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318515-1088-834F-B38A-49B667887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49" y="2989132"/>
            <a:ext cx="5803302" cy="386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971990" y="1451193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2672790" y="2311556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7"/>
          <p:cNvCxnSpPr/>
          <p:nvPr/>
        </p:nvCxnSpPr>
        <p:spPr>
          <a:xfrm>
            <a:off x="2849262" y="1732454"/>
            <a:ext cx="844500" cy="618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66" name="Google Shape;166;p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sz="2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Aims of the stage:</a:t>
            </a:r>
            <a:endParaRPr sz="20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help students use key language more appropriately before they read and listen.</a:t>
            </a:r>
            <a:endParaRPr sz="20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70" name="Google Shape;170;p7" descr="Vocabulary Growth From 18 to 24 Months of Age in Children With and Without  Repaired Cleft Palate | Journal of Speech, Language, and Hearing Resea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646055" y="1557081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48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olk dance </a:t>
            </a:r>
            <a:r>
              <a:rPr lang="en-US" sz="3600" b="1" i="0" u="none" strike="noStrike" cap="none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1236172" y="3891652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iệu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nhảy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dân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086056" y="2953713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fəʊk</a:t>
            </a:r>
            <a:r>
              <a:rPr lang="en-US" sz="2000" b="1" dirty="0">
                <a:solidFill>
                  <a:srgbClr val="00B050"/>
                </a:solidFill>
              </a:rPr>
              <a:t> ˌ</a:t>
            </a:r>
            <a:r>
              <a:rPr lang="en-US" sz="2000" b="1" dirty="0" err="1">
                <a:solidFill>
                  <a:srgbClr val="00B050"/>
                </a:solidFill>
              </a:rPr>
              <a:t>dɑːns</a:t>
            </a:r>
            <a:r>
              <a:rPr lang="en-US" sz="2000" b="1" dirty="0">
                <a:solidFill>
                  <a:srgbClr val="00B050"/>
                </a:solidFill>
              </a:rPr>
              <a:t>/ </a:t>
            </a:r>
            <a:endParaRPr sz="20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49879-EA37-FA45-9641-2F943174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610" y="1271028"/>
            <a:ext cx="5102711" cy="382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290544" y="21020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(n)</a:t>
            </a:r>
            <a:endParaRPr sz="4000" b="1" i="0" u="none" strike="noStrike" cap="none" dirty="0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754142" y="4152013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phục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889760" y="3327396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/ˈ</a:t>
            </a:r>
            <a:r>
              <a:rPr lang="en-US" sz="2000" b="1" dirty="0" err="1">
                <a:solidFill>
                  <a:srgbClr val="00B050"/>
                </a:solidFill>
              </a:rPr>
              <a:t>kɒs.tʃuːm</a:t>
            </a:r>
            <a:r>
              <a:rPr lang="en-US" sz="2000" b="1" dirty="0">
                <a:solidFill>
                  <a:srgbClr val="00B050"/>
                </a:solidFill>
              </a:rPr>
              <a:t>/</a:t>
            </a: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4B98EB-68E1-A54E-8CD5-9F463A730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47" y="1536709"/>
            <a:ext cx="62865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1111</Words>
  <Application>Microsoft Macintosh PowerPoint</Application>
  <PresentationFormat>Widescreen</PresentationFormat>
  <Paragraphs>244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Open Sans</vt:lpstr>
      <vt:lpstr>Calibri</vt:lpstr>
      <vt:lpstr>Arial</vt:lpstr>
      <vt:lpstr>Wingdings</vt:lpstr>
      <vt:lpstr>Courier New</vt:lpstr>
      <vt:lpstr>Adobe Gothic Std B</vt:lpstr>
      <vt:lpstr>Myriad Pro</vt:lpstr>
      <vt:lpstr>Cutive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47</cp:revision>
  <dcterms:modified xsi:type="dcterms:W3CDTF">2022-05-29T16:29:26Z</dcterms:modified>
</cp:coreProperties>
</file>